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8"/>
  </p:notesMasterIdLst>
  <p:sldIdLst>
    <p:sldId id="256" r:id="rId2"/>
    <p:sldId id="344" r:id="rId3"/>
    <p:sldId id="309" r:id="rId4"/>
    <p:sldId id="334" r:id="rId5"/>
    <p:sldId id="310" r:id="rId6"/>
    <p:sldId id="339" r:id="rId7"/>
    <p:sldId id="337" r:id="rId8"/>
    <p:sldId id="341" r:id="rId9"/>
    <p:sldId id="335" r:id="rId10"/>
    <p:sldId id="276" r:id="rId11"/>
    <p:sldId id="279" r:id="rId12"/>
    <p:sldId id="308" r:id="rId13"/>
    <p:sldId id="323" r:id="rId14"/>
    <p:sldId id="330" r:id="rId15"/>
    <p:sldId id="326" r:id="rId16"/>
    <p:sldId id="324" r:id="rId17"/>
    <p:sldId id="327" r:id="rId18"/>
    <p:sldId id="318" r:id="rId19"/>
    <p:sldId id="319" r:id="rId20"/>
    <p:sldId id="320" r:id="rId21"/>
    <p:sldId id="322" r:id="rId22"/>
    <p:sldId id="325" r:id="rId23"/>
    <p:sldId id="331" r:id="rId24"/>
    <p:sldId id="332" r:id="rId25"/>
    <p:sldId id="312" r:id="rId26"/>
    <p:sldId id="31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60" autoAdjust="0"/>
    <p:restoredTop sz="92806" autoAdjust="0"/>
  </p:normalViewPr>
  <p:slideViewPr>
    <p:cSldViewPr>
      <p:cViewPr>
        <p:scale>
          <a:sx n="75" d="100"/>
          <a:sy n="75" d="100"/>
        </p:scale>
        <p:origin x="-12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5A8F0-1F66-4BBA-9CC8-44A59C63EF64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097B8-E130-4588-B60C-A088686EA27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293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097B8-E130-4588-B60C-A088686EA276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431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858306D-4943-4671-9312-1392B3783A58}" type="datetimeFigureOut">
              <a:rPr lang="ru-RU" smtClean="0"/>
              <a:pPr/>
              <a:t>12.08.2019</a:t>
            </a:fld>
            <a:endParaRPr lang="ru-RU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E540B6-6FE1-46FA-B629-C8714CE1EC62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velikokamenskay@bk.ru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276475"/>
            <a:ext cx="7756525" cy="98742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4615" y="1459522"/>
            <a:ext cx="4752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Старо-Шигалеевская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средняя общеобразовательная школа»</a:t>
            </a:r>
          </a:p>
          <a:p>
            <a:pPr algn="ctr"/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Пестречинского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 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9711" y="2967335"/>
            <a:ext cx="502458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СТРАНИЦЫ ШКОЛЬНОГО</a:t>
            </a:r>
            <a:endParaRPr lang="ru-RU" sz="2800" b="1" dirty="0" smtClean="0">
              <a:ln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n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КРАЕВЕДЧЕСКОГО МУЗЕЯ</a:t>
            </a:r>
            <a:endParaRPr lang="ru-RU" sz="2800" b="1" dirty="0" smtClean="0">
              <a:ln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cap="none" spc="0" dirty="0">
              <a:ln/>
              <a:solidFill>
                <a:schemeClr val="accent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6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Стенд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«Ветераны нашего села»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посвящен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ветеранам села. На сегодняшний день в селе проживает всего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ветеран-Макаров Алексей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Петрович</a:t>
            </a:r>
          </a:p>
          <a:p>
            <a:pPr lvl="0"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Admin\Рабочий стол\фото  музея (3)\rEEvliF7n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4032448" cy="3024336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132856"/>
            <a:ext cx="3672408" cy="275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9614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1162" y="404664"/>
            <a:ext cx="88053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Солдаты нашего села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Солдаты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офицеры, отслужившие в Афганистане, стали элитой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нашего общества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они зарекомендовали себя как самые надёжные,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самые порядочные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благородные люди. Ветераны афганской войны 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честью выполняют свой гражданский долг,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ведут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большую работу по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поддержке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своих боевых товарищей, занимаются патриотической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работой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готовят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молодое поколение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защитников Отечества,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воспитывают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молодёжь в духе патриотизма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Свой интернациональный долг с честью выполняли и жители нашего поселка –Павлов Ю.М., Александров А.А, Харитонов М.А., Меркулов В.С.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IMG_20190812_1118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780928"/>
            <a:ext cx="4515966" cy="357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46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Жизнь музея</a:t>
            </a:r>
            <a:endParaRPr lang="ru-RU" sz="28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pitchFamily="2" charset="2"/>
              <a:buChar char="ü"/>
            </a:pP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Экскурсии ( обзорные и тематические);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pitchFamily="2" charset="2"/>
              <a:buChar char="ü"/>
            </a:pPr>
            <a:r>
              <a:rPr lang="ru-RU" sz="20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У</a:t>
            </a: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роки;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pitchFamily="2" charset="2"/>
              <a:buChar char="ü"/>
            </a:pP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Общешкольные </a:t>
            </a:r>
            <a:r>
              <a:rPr lang="ru-RU" sz="20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(посвященные </a:t>
            </a: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истории  села и школы,  встречи с ветеранами ВОВ и жителями  села; уроки ко Дню </a:t>
            </a:r>
            <a:r>
              <a:rPr lang="ru-RU" sz="20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Победы, уроки Мужества, часы Памяти</a:t>
            </a: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pitchFamily="2" charset="2"/>
              <a:buChar char="ü"/>
            </a:pP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Внеклассные </a:t>
            </a:r>
            <a:r>
              <a:rPr lang="ru-RU" sz="20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2" name="Picture 2" descr="C:\Documents and Settings\Admin\Рабочий стол\фото  музея (3)\F-mdrkeDf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212976"/>
            <a:ext cx="3384376" cy="2538282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фото  музея (3)\P2210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140968"/>
            <a:ext cx="3456676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Члены кружка «Краеведение» проделали большую исследовательскую работу по восстановлению биографий ветеранов сел Старое </a:t>
            </a:r>
            <a:r>
              <a:rPr lang="ru-RU" sz="2800" b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Шигалеево</a:t>
            </a: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Новое </a:t>
            </a:r>
            <a:r>
              <a:rPr lang="ru-RU" sz="2800" b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Шигалеево</a:t>
            </a: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1027" name="Picture 3" descr="C:\Documents and Settings\Admin\Рабочий стол\фото  музея (3)\IMG_20190218_143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2785190"/>
            <a:ext cx="3840427" cy="2880320"/>
          </a:xfrm>
          <a:prstGeom prst="rect">
            <a:avLst/>
          </a:prstGeom>
          <a:noFill/>
        </p:spPr>
      </p:pic>
      <p:pic>
        <p:nvPicPr>
          <p:cNvPr id="5" name="Picture 4" descr="C:\Documents and Settings\Admin\Рабочий стол\фото  музея (3)\IMG_20190219_1438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2764" y="2785190"/>
            <a:ext cx="3816424" cy="28623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пополнения музея информацией члены отряда «Краеведение»  регулярно встречаются   со старожилами села.</a:t>
            </a:r>
            <a:endParaRPr lang="ru-RU" sz="20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1026" name="Picture 2" descr="C:\Documents and Settings\Admin\Рабочий стол\фото  музея (3)\P50504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3240360" cy="2430065"/>
          </a:xfrm>
          <a:prstGeom prst="rect">
            <a:avLst/>
          </a:prstGeom>
          <a:noFill/>
        </p:spPr>
      </p:pic>
      <p:pic>
        <p:nvPicPr>
          <p:cNvPr id="3" name="Picture 3" descr="C:\Documents and Settings\Admin\Рабочий стол\фото  музея (3)\P50504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268759"/>
            <a:ext cx="3168352" cy="2430065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Рабочий стол\фото  музея (3)\P50504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800756"/>
            <a:ext cx="4032448" cy="3024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064896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b="1" u="sng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Встреча с семьёй ветерана Великой Отечественной войны Макарова Алексея Петровича.</a:t>
            </a:r>
            <a:endParaRPr lang="ru-RU" sz="24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6146" name="Picture 2" descr="C:\Documents and Settings\Admin\Рабочий стол\фото  музея (3)\P82013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55028"/>
            <a:ext cx="3816424" cy="2862076"/>
          </a:xfrm>
          <a:prstGeom prst="rect">
            <a:avLst/>
          </a:prstGeom>
          <a:noFill/>
        </p:spPr>
      </p:pic>
      <p:pic>
        <p:nvPicPr>
          <p:cNvPr id="6147" name="Picture 3" descr="C:\Documents and Settings\Admin\Рабочий стол\фото  музея (3)\P82014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771033"/>
            <a:ext cx="3456384" cy="2592069"/>
          </a:xfrm>
          <a:prstGeom prst="rect">
            <a:avLst/>
          </a:prstGeom>
          <a:noFill/>
        </p:spPr>
      </p:pic>
      <p:pic>
        <p:nvPicPr>
          <p:cNvPr id="6148" name="Picture 4" descr="C:\Documents and Settings\Admin\Рабочий стол\фото  музея (3)\P82013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700808"/>
            <a:ext cx="3600400" cy="2700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Организуются встречи- беседы с очевидцами времён Великой Отечественной  войны.</a:t>
            </a:r>
            <a:endParaRPr lang="ru-RU" sz="20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3074" name="Picture 2" descr="C:\Documents and Settings\Admin\Рабочий стол\фото  музея (3)\P5080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3888432" cy="2916191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Рабочий стол\фото  музея (3)\PA091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340768"/>
            <a:ext cx="3744587" cy="2808312"/>
          </a:xfrm>
          <a:prstGeom prst="rect">
            <a:avLst/>
          </a:prstGeom>
          <a:noFill/>
        </p:spPr>
      </p:pic>
      <p:pic>
        <p:nvPicPr>
          <p:cNvPr id="3077" name="Picture 5" descr="C:\Documents and Settings\Admin\Рабочий стол\фото  музея (3)\PA0913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789040"/>
            <a:ext cx="3600400" cy="2700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000" b="1" u="sng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Работаем совместно  с волонтёрским отрядом «Добрые сердца» при сельской библиотеке. Встреча с детьми участника блокадного Ленинграда  Кузьмина Сергея Никитича</a:t>
            </a:r>
            <a:endParaRPr lang="ru-RU" sz="20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7170" name="Picture 2" descr="C:\Documents and Settings\Admin\Рабочий стол\фото  музея (3)\Xw8fAPdpCM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3384376" cy="2538282"/>
          </a:xfrm>
          <a:prstGeom prst="rect">
            <a:avLst/>
          </a:prstGeom>
          <a:noFill/>
        </p:spPr>
      </p:pic>
      <p:pic>
        <p:nvPicPr>
          <p:cNvPr id="7171" name="Picture 3" descr="C:\Documents and Settings\Admin\Рабочий стол\фото  музея (3)\hmAk12CpFHU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861048"/>
            <a:ext cx="3648405" cy="2736304"/>
          </a:xfrm>
          <a:prstGeom prst="rect">
            <a:avLst/>
          </a:prstGeom>
          <a:noFill/>
        </p:spPr>
      </p:pic>
      <p:pic>
        <p:nvPicPr>
          <p:cNvPr id="7172" name="Picture 4" descr="C:\Documents and Settings\Admin\Рабочий стол\фото  музея (3)\HyOUAcjrd5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628800"/>
            <a:ext cx="3600400" cy="2700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Члены кружка  «Краеведение»  активно ведут поисковую деятельность. Они посещают тружеников тыла,  собирают информацию для пополнения школьного музея</a:t>
            </a:r>
            <a:endParaRPr lang="ru-RU" sz="20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2050" name="Picture 2" descr="C:\Documents and Settings\Admin\Рабочий стол\фото  музея (3)\P3170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3384376" cy="2538067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фото  музея (3)\P31702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861048"/>
            <a:ext cx="3528392" cy="2646070"/>
          </a:xfrm>
          <a:prstGeom prst="rect">
            <a:avLst/>
          </a:prstGeom>
          <a:noFill/>
        </p:spPr>
      </p:pic>
      <p:pic>
        <p:nvPicPr>
          <p:cNvPr id="5122" name="Picture 2" descr="C:\Documents and Settings\Admin\Рабочий стол\фото  музея (3)\TIfx6kDtKh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628800"/>
            <a:ext cx="3563888" cy="2672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Весь собранный материал размещаем  в альбомах 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на 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стендах нашего музея</a:t>
            </a:r>
            <a:endParaRPr lang="ru-RU" sz="24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3074" name="Picture 2" descr="C:\Documents and Settings\Admin\Рабочий стол\фото  музея (3)\P4140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1780" y="3429000"/>
            <a:ext cx="4176464" cy="3132083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фото  музея (3)\P41403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12776"/>
            <a:ext cx="3384376" cy="2538067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фото  музея (3)\P41403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284" y="1412776"/>
            <a:ext cx="3528392" cy="2646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92696"/>
            <a:ext cx="820891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НАЗВАНИЕ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МУЗЕЯ: </a:t>
            </a:r>
            <a:r>
              <a:rPr lang="ru-RU" sz="20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Школьный краеведческий музей  </a:t>
            </a:r>
          </a:p>
          <a:p>
            <a:r>
              <a:rPr lang="ru-RU" sz="2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  «</a:t>
            </a:r>
            <a:r>
              <a:rPr lang="ru-RU" sz="2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Старо-Шигалеевская средняя общеобразовательная школа»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ПРОФИЛЬ: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краеведческий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ДАТА ОТКРЫТИЯ: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мая 2010г.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ХАРАКТЕРИСТИКА ПОМЕЩЕНИЯ: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комната, площадь- 15 м²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ПРЕДМЕТ ИЗУЧЕНИЯ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история села, школы; выдающиеся 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личности, ветераны; природа края.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НАПРАВЛЕНИЯ РАБОТЫ:</a:t>
            </a:r>
          </a:p>
          <a:p>
            <a:pPr marL="3086100" lvl="6" indent="-342900"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оисково-исследовательская деятельность;</a:t>
            </a:r>
          </a:p>
          <a:p>
            <a:pPr marL="3086100" lvl="6" indent="-342900"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кспозиционная деятельность;</a:t>
            </a:r>
          </a:p>
          <a:p>
            <a:pPr marL="3086100" lvl="6" indent="-342900"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 и хранение фондов;</a:t>
            </a:r>
          </a:p>
          <a:p>
            <a:pPr marL="3086100" lvl="6" indent="-342900"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чебно-просветительская деятельность.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РУКОВОДИТЕЛЬ МУЗЕЯ: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Тарасова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Тимерхузеевна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руководитель кружка  «Краеведение» руководит музеем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с 2010 года.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АДРЕС МУЗЕЯ: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 Татарстан,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Пестречинский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район, село Старое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Шигалеево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ул. Центральная, дом 14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ЭЛЕКТРОННЫЙ АДРЕС ШКОЛЫ: </a:t>
            </a:r>
            <a:r>
              <a:rPr lang="ru-RU" sz="2000" i="1" dirty="0" smtClean="0">
                <a:solidFill>
                  <a:srgbClr val="002060"/>
                </a:solidFill>
              </a:rPr>
              <a:t>  </a:t>
            </a:r>
            <a:r>
              <a:rPr lang="en-US" sz="2000" i="1" dirty="0" smtClean="0">
                <a:solidFill>
                  <a:srgbClr val="002060"/>
                </a:solidFill>
              </a:rPr>
              <a:t>stsig</a:t>
            </a:r>
            <a:r>
              <a:rPr lang="en-US" sz="2000" i="1" dirty="0" smtClean="0">
                <a:solidFill>
                  <a:srgbClr val="002060"/>
                </a:solidFill>
                <a:hlinkClick r:id="rId2"/>
              </a:rPr>
              <a:t>@bk.ru</a:t>
            </a:r>
            <a:r>
              <a:rPr lang="ru-RU" sz="2000" i="1" dirty="0" smtClean="0">
                <a:solidFill>
                  <a:srgbClr val="002060"/>
                </a:solidFill>
              </a:rPr>
              <a:t> </a:t>
            </a: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ПАСПОРТ МУЗЕЯ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3010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Члены  кружка регулярно проводят акции, митинги, встречи у памятника воинам, погибшим в годы Великой Отечественной войны</a:t>
            </a:r>
            <a:endParaRPr lang="ru-RU" sz="20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4098" name="Picture 2" descr="C:\Documents and Settings\Admin\Рабочий стол\фото  музея (3)\P42703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636" y="1526464"/>
            <a:ext cx="3651718" cy="2334354"/>
          </a:xfrm>
          <a:prstGeom prst="rect">
            <a:avLst/>
          </a:prstGeom>
          <a:noFill/>
        </p:spPr>
      </p:pic>
      <p:pic>
        <p:nvPicPr>
          <p:cNvPr id="4099" name="Picture 3" descr="C:\Documents and Settings\Admin\Рабочий стол\фото  музея (3)\P50800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9121" y="1556792"/>
            <a:ext cx="3576665" cy="2304026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Рабочий стол\фото  музея (3)\P50808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636" y="4005063"/>
            <a:ext cx="3691492" cy="2601275"/>
          </a:xfrm>
          <a:prstGeom prst="rect">
            <a:avLst/>
          </a:prstGeom>
          <a:noFill/>
        </p:spPr>
      </p:pic>
      <p:pic>
        <p:nvPicPr>
          <p:cNvPr id="4101" name="Picture 5" descr="C:\Documents and Settings\Admin\Рабочий стол\фото  музея (3)\P62209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3" y="4005063"/>
            <a:ext cx="3576665" cy="2601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музее регулярно организуются встречи   с интересными 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земляками.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Встреча с дочерью бывшего директора школы Михеевой Л.П.</a:t>
            </a:r>
            <a:endParaRPr lang="ru-RU" sz="20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7" name="Picture 2" descr="C:\Documents and Settings\Admin\Рабочий стол\фото  музея (3)\P50504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2400203" cy="1800000"/>
          </a:xfrm>
          <a:prstGeom prst="rect">
            <a:avLst/>
          </a:prstGeom>
          <a:noFill/>
        </p:spPr>
      </p:pic>
      <p:pic>
        <p:nvPicPr>
          <p:cNvPr id="8" name="Picture 3" descr="C:\Documents and Settings\Admin\Рабочий стол\фото  музея (3)\P50504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628800"/>
            <a:ext cx="2400203" cy="1800000"/>
          </a:xfrm>
          <a:prstGeom prst="rect">
            <a:avLst/>
          </a:prstGeom>
          <a:noFill/>
        </p:spPr>
      </p:pic>
      <p:pic>
        <p:nvPicPr>
          <p:cNvPr id="9" name="Picture 4" descr="C:\Documents and Settings\Admin\Рабочий стол\фото  музея (3)\P50504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933056"/>
            <a:ext cx="2400203" cy="1800000"/>
          </a:xfrm>
          <a:prstGeom prst="rect">
            <a:avLst/>
          </a:prstGeom>
          <a:noFill/>
        </p:spPr>
      </p:pic>
      <p:pic>
        <p:nvPicPr>
          <p:cNvPr id="10" name="Picture 5" descr="C:\Documents and Settings\Admin\Рабочий стол\фото  музея (3)\P50504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933056"/>
            <a:ext cx="2400203" cy="1800000"/>
          </a:xfrm>
          <a:prstGeom prst="rect">
            <a:avLst/>
          </a:prstGeom>
          <a:noFill/>
        </p:spPr>
      </p:pic>
      <p:pic>
        <p:nvPicPr>
          <p:cNvPr id="11" name="Picture 6" descr="C:\Documents and Settings\Admin\Рабочий стол\фото  музея (3)\P50504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2348880"/>
            <a:ext cx="3312368" cy="2484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1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Проходят музейные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уроки 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юбилейным датам</a:t>
            </a:r>
            <a:endParaRPr lang="ru-RU" sz="20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4098" name="Picture 2" descr="C:\Documents and Settings\Admin\Рабочий стол\фото  музея (3)\IJkQ-5Z8sO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8"/>
            <a:ext cx="3600400" cy="2700300"/>
          </a:xfrm>
          <a:prstGeom prst="rect">
            <a:avLst/>
          </a:prstGeom>
          <a:noFill/>
        </p:spPr>
      </p:pic>
      <p:pic>
        <p:nvPicPr>
          <p:cNvPr id="4099" name="Picture 3" descr="C:\Documents and Settings\Admin\Рабочий стол\фото  музея (3)\P90716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53841"/>
            <a:ext cx="3672408" cy="2754073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Рабочий стол\фото  музея (3)\P90716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540" y="3870032"/>
            <a:ext cx="3708412" cy="2673071"/>
          </a:xfrm>
          <a:prstGeom prst="rect">
            <a:avLst/>
          </a:prstGeom>
          <a:noFill/>
        </p:spPr>
      </p:pic>
      <p:pic>
        <p:nvPicPr>
          <p:cNvPr id="6" name="Рисунок 5" descr="E:\DCIM\100OLYMP\P315125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005064"/>
            <a:ext cx="3672408" cy="253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принимает участие в акциях</a:t>
            </a:r>
            <a:endParaRPr lang="ru-RU" sz="24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4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2050" name="Picture 2" descr="C:\Documents and Settings\Admin\Рабочий стол\фото  музея (3)\IMG_20190315_122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1" y="1412776"/>
            <a:ext cx="3936437" cy="2952328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фото  музея (3)\IMG_20190315_1221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645024"/>
            <a:ext cx="4128459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Организуются экскурсии для школьников, ребят детского сада, жителей села</a:t>
            </a:r>
            <a:endParaRPr lang="ru-RU" sz="24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5" name="Рисунок 4" descr="E:\DCIM\100OLYMP\P120089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7528" y="3789040"/>
            <a:ext cx="3708688" cy="27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DCIM\100OLYMP\P12008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556792"/>
            <a:ext cx="345638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Documents and Settings\Admin\Рабочий стол\фото  музея (3)\IMG_20190508_1038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484784"/>
            <a:ext cx="3360373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63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Calibri"/>
              </a:rPr>
              <a:t>КРАЕВЕДЧЕСКАЯ ДЕЯТЕЛЬНОСТЬ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Calibri"/>
              </a:rPr>
              <a:t>Учащиеся школы и актив </a:t>
            </a:r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Calibri"/>
              </a:rPr>
              <a:t>музея принимают 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</a:rPr>
              <a:t>активное участие в научно-исследовательской работе</a:t>
            </a:r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Calibri"/>
              </a:rPr>
              <a:t>. Ежегодно участвуют в акции «Музейная весна Татарстана»,   в районных и республиканских конкурсах  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</a:rPr>
            </a:b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Documents and Settings\Admin\Рабочий стол\фото  музея (3)\IMG_20190508_1041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28800"/>
            <a:ext cx="5664629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38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11396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Просветительская деятельность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  музея издает информационные буклеты, цель которых ознакомить жителей и гостей  села  с деятельностью школьного музея, с его материалами; заинтересовать  в сотрудничестве.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2" t="7686" r="5619" b="2614"/>
          <a:stretch/>
        </p:blipFill>
        <p:spPr>
          <a:xfrm>
            <a:off x="345732" y="2060849"/>
            <a:ext cx="1584176" cy="26532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5" b="17721"/>
          <a:stretch/>
        </p:blipFill>
        <p:spPr>
          <a:xfrm>
            <a:off x="2051720" y="2060014"/>
            <a:ext cx="2257786" cy="2653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060851"/>
            <a:ext cx="1656184" cy="26532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" r="15213"/>
          <a:stretch/>
        </p:blipFill>
        <p:spPr>
          <a:xfrm>
            <a:off x="6209545" y="2060852"/>
            <a:ext cx="2520280" cy="265328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73631">
            <a:off x="2623580" y="4356343"/>
            <a:ext cx="3371850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27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84784"/>
            <a:ext cx="813690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учащихся интереса к истории Отечества через совместную творческую работу родителей и учеников с архивами семьи, воспитание уважения к отцам, дедам, ветеранам.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Привлечение к работе детей из неблагополучных семей; беседы с их родителями.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Изучение истории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села, школы, сбор материала: воспоминания, фотографии, отражающие прошлое и настоящее малой Родины. Создание постоянных экспозиций, оформление альбомов.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Патриотическое воспитание подрастающего поколения проводить не на отвлеченных примерах, а с помощью рассказов людей, которых дети хорошо знают и видят ежедневно. Постоянно проводить беседы: “Герои войны и труда – жители нашего села”, “Твои соседи”, “Память моей семьи”. 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Организация выставок авторских работ ветеранов. 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Взаимодействие с государственными музеями и музеями других школ района и  республики, исторического и краеведческого профиля. Разработка экскурсионной программы, направленной на патриотическое воспитание, гордое и справедливое отношение к своей Родине, ветеранам Великой Отечественной войны и локальных конфликтов. 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Проведение конкурсов рефератов, посвященных событиям Великой Отечественной войны. Участие в проведении районных краеведческих конференций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Концепция работы музея </a:t>
            </a: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48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68760"/>
            <a:ext cx="7920880" cy="485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    помощь в организации образовательного и воспитательного процесса; ·    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 охрана памятников и пропаганда материалов о Великой Отечественной войне; ·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     дальнейшее совершенствование, оформление музея, формирование фонда и обеспечение его сохранности; ·       активная экскурсионно-массовая, поисковая, исследовательская работа с учащимися, ветеранами, родителями; ·    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 сотрудничество с другими музеями (школьными, государственными) и общественными объединениями. ·  работа музея в летнее время для детей, отдыхающих в школьном лагере. ·     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учебная цель – помочь учащимся в усвоении знаний по истории родного края; ·     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просветительская цель – повысить уровень знаний посетителей, их информированность; ·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86D1EC"/>
              </a:buClr>
              <a:buSzPct val="90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     популяризаторская цель – сформировать интерес к истории, к прошлому своего народа.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работы школьного музея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48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208912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baseline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Ещё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60-егоды в школе  функционировала  ленинская комната. Там находилась экспозиция, посвящённая  биографии В.И.Ленина. В 80-е годы часть экспозиции передали  в  районный краеведческий музей.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kumimoji="0" lang="ru-RU" sz="240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2005 году  в школе начал работать кружок «Краеведение». По инициативе руководителя объединения было принято решение  собрать материал для открытия школьного музея.   Члены кружка  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провели большую </a:t>
            </a:r>
            <a:r>
              <a:rPr kumimoji="0" lang="ru-RU" sz="240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поисково-исследовательскую </a:t>
            </a:r>
            <a:r>
              <a:rPr kumimoji="0" lang="ru-RU" sz="240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работу,  </a:t>
            </a:r>
            <a:r>
              <a:rPr kumimoji="0" lang="ru-RU" sz="240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собрали информацию  у старожилов села. 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9мая</a:t>
            </a:r>
            <a:r>
              <a:rPr kumimoji="0" lang="ru-RU" sz="240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2010 года,  в день  65-летия Великой Победы был открыт музей,  в котором насчитывалось более 500 экспонатов.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noProof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Сегодня музей насчитывает более </a:t>
            </a:r>
            <a:r>
              <a:rPr lang="ru-RU" sz="2400" kern="0" noProof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1000 экспонатов.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noProof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16 февраля 2018 года присвоено звание «Школьный музей»</a:t>
            </a:r>
            <a:endParaRPr kumimoji="0" lang="ru-RU" sz="2400" i="0" u="none" strike="noStrike" kern="0" cap="none" spc="0" normalizeH="0" noProof="0" dirty="0" smtClean="0">
              <a:ln>
                <a:noFill/>
              </a:ln>
              <a:solidFill>
                <a:srgbClr val="00206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5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История  создания музея</a:t>
            </a:r>
            <a:br>
              <a:rPr lang="ru-RU" sz="5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2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Фрагменты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 раздела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«Быт старины».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4437826" cy="39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4032448" cy="39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Раздел «Древние вещи и предметы быта»</a:t>
            </a:r>
          </a:p>
        </p:txBody>
      </p:sp>
      <p:pic>
        <p:nvPicPr>
          <p:cNvPr id="2050" name="Picture 2" descr="E:\IMG_20190812_1118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IMG_20190812_1122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8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latin typeface="Arial Black" pitchFamily="34" charset="0"/>
              </a:rPr>
              <a:t>Уголок </a:t>
            </a:r>
            <a:r>
              <a:rPr lang="ru-RU" sz="3600" dirty="0">
                <a:latin typeface="Arial Black" pitchFamily="34" charset="0"/>
              </a:rPr>
              <a:t>боевой славы.</a:t>
            </a:r>
            <a:endParaRPr lang="ru-RU" sz="3600" dirty="0" smtClean="0">
              <a:latin typeface="Arial Black" pitchFamily="34" charset="0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sz="2400" dirty="0" smtClean="0"/>
          </a:p>
        </p:txBody>
      </p:sp>
      <p:sp>
        <p:nvSpPr>
          <p:cNvPr id="25610" name="Rectangle 10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000" b="1" dirty="0" smtClean="0"/>
              <a:t>Сведения о</a:t>
            </a:r>
            <a:r>
              <a:rPr lang="en-US" sz="2000" b="1" dirty="0" smtClean="0"/>
              <a:t> </a:t>
            </a:r>
            <a:r>
              <a:rPr lang="ru-RU" sz="2000" b="1" dirty="0" err="1" smtClean="0"/>
              <a:t>шигалеевцах-участниках</a:t>
            </a:r>
            <a:r>
              <a:rPr lang="ru-RU" sz="2000" b="1" dirty="0" smtClean="0"/>
              <a:t> ВОВ</a:t>
            </a:r>
          </a:p>
          <a:p>
            <a:pPr eaLnBrk="1" hangingPunct="1">
              <a:defRPr/>
            </a:pPr>
            <a:r>
              <a:rPr lang="ru-RU" sz="2000" b="1" dirty="0" smtClean="0"/>
              <a:t>Личные вещи и фрагменты переписки участников ВОВ</a:t>
            </a:r>
          </a:p>
          <a:p>
            <a:pPr eaLnBrk="1" hangingPunct="1">
              <a:defRPr/>
            </a:pPr>
            <a:r>
              <a:rPr lang="ru-RU" sz="2000" b="1" dirty="0" smtClean="0"/>
              <a:t>Фотографии, копии документов</a:t>
            </a:r>
          </a:p>
          <a:p>
            <a:pPr eaLnBrk="1" hangingPunct="1">
              <a:defRPr/>
            </a:pPr>
            <a:r>
              <a:rPr lang="ru-RU" sz="2000" b="1" dirty="0" smtClean="0"/>
              <a:t>Выставка книг о ВОВ</a:t>
            </a:r>
          </a:p>
          <a:p>
            <a:pPr eaLnBrk="1" hangingPunct="1">
              <a:defRPr/>
            </a:pPr>
            <a:r>
              <a:rPr lang="ru-RU" sz="2000" b="1" dirty="0" smtClean="0"/>
              <a:t>Сведения о воинах-интернационалистах, об участниках событий в «горячих точках»</a:t>
            </a:r>
          </a:p>
        </p:txBody>
      </p:sp>
      <p:pic>
        <p:nvPicPr>
          <p:cNvPr id="3074" name="Picture 2" descr="E:\IMG_20190812_1119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416046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876" y="908721"/>
            <a:ext cx="8065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Основные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направления работы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музея сегодня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сбор материалов по истории школы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 о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выпускниках, учителях) ;         поиск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сбор материалов по истории 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села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;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поиск, сбор материалов по истории Великой Отечественной войны,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 ветеранах и тружениках тыла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;</a:t>
            </a:r>
            <a:r>
              <a:rPr lang="ru-RU" sz="240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исследовательская работа по краеведению.</a:t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Рабочий стол\фото  музея (3)\P82013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212" y="3716922"/>
            <a:ext cx="3528392" cy="264607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фото  музея (3)\P9061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4772" y="3770923"/>
            <a:ext cx="3456384" cy="2592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42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1855</TotalTime>
  <Words>779</Words>
  <Application>Microsoft Office PowerPoint</Application>
  <PresentationFormat>Экран (4:3)</PresentationFormat>
  <Paragraphs>84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  </vt:lpstr>
      <vt:lpstr>ПАСПОРТ МУЗЕЯ </vt:lpstr>
      <vt:lpstr>Концепция работы музея  </vt:lpstr>
      <vt:lpstr>Задачи работы школьного музея </vt:lpstr>
      <vt:lpstr>История  создания музея </vt:lpstr>
      <vt:lpstr>                     Фрагменты из раздела                           «Быт старины».</vt:lpstr>
      <vt:lpstr>Раздел «Древние вещи и предметы быта»</vt:lpstr>
      <vt:lpstr>Уголок боевой славы.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Краєзнавчий шкільний музей «Пошук»  Великокам`янської ЗШ І-ІІ ступенів</dc:title>
  <dc:creator>DNA7 X86</dc:creator>
  <cp:lastModifiedBy>пользователь</cp:lastModifiedBy>
  <cp:revision>133</cp:revision>
  <dcterms:created xsi:type="dcterms:W3CDTF">2011-10-13T14:04:37Z</dcterms:created>
  <dcterms:modified xsi:type="dcterms:W3CDTF">2019-08-12T09:53:21Z</dcterms:modified>
</cp:coreProperties>
</file>